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2" r:id="rId3"/>
    <p:sldId id="262" r:id="rId4"/>
    <p:sldId id="264" r:id="rId5"/>
    <p:sldId id="267" r:id="rId6"/>
    <p:sldId id="268" r:id="rId7"/>
    <p:sldId id="265" r:id="rId8"/>
    <p:sldId id="275" r:id="rId9"/>
    <p:sldId id="276" r:id="rId10"/>
    <p:sldId id="266" r:id="rId11"/>
    <p:sldId id="27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3" autoAdjust="0"/>
    <p:restoredTop sz="89186" autoAdjust="0"/>
  </p:normalViewPr>
  <p:slideViewPr>
    <p:cSldViewPr snapToGrid="0">
      <p:cViewPr varScale="1">
        <p:scale>
          <a:sx n="104" d="100"/>
          <a:sy n="104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0A052-7FFA-4199-9A99-B6393AD82497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C888-D091-4A63-81D7-68BD9A48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Preface /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Preface /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5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Preface / Description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0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Preface /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Preface /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22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Preface / Description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0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/ Video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54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/ Video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9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/ Video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Preface /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4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Preface /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Preface / Description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4C888-D091-4A63-81D7-68BD9A4855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6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0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0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1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8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DA9-E9F9-4551-BB07-882FD8312AC5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3295-6415-4933-9C0A-23183B582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575" y="2966194"/>
            <a:ext cx="10453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 Black" panose="020B0A04020102020204" pitchFamily="34" charset="0"/>
              </a:rPr>
              <a:t>Athletic Field &amp; Facility Allocation Policy</a:t>
            </a:r>
          </a:p>
        </p:txBody>
      </p:sp>
    </p:spTree>
    <p:extLst>
      <p:ext uri="{BB962C8B-B14F-4D97-AF65-F5344CB8AC3E}">
        <p14:creationId xmlns:p14="http://schemas.microsoft.com/office/powerpoint/2010/main" val="3418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21" y="269176"/>
            <a:ext cx="1045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Athletic Field &amp; Facility Allocation Policy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70094" y="2206288"/>
            <a:ext cx="5411050" cy="4074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cs typeface="Arial" panose="020B0604020202020204" pitchFamily="34" charset="0"/>
              </a:rPr>
              <a:t>Current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Reservation Occurs:  Jan-Jun 2024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Application Due:  Jul 2023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Reservation Occurs:  Jul-Dec 2024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Application Due:  Jan 2024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4321" y="992450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781144" y="1284514"/>
            <a:ext cx="5411050" cy="5431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cs typeface="Arial" panose="020B0604020202020204" pitchFamily="34" charset="0"/>
              </a:rPr>
              <a:t>Implemented Policy</a:t>
            </a: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*Reservation Occurs:  May, Jun, Jul</a:t>
            </a: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Application Due:  Feb 1-15</a:t>
            </a:r>
          </a:p>
          <a:p>
            <a:pPr marL="0" indent="0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**Reservation Occurs:  Aug, Sep, Oct</a:t>
            </a: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Application Due:  May 1-15</a:t>
            </a:r>
          </a:p>
          <a:p>
            <a:pPr marL="0" indent="0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Reservation Occurs:  Nov, Dec, Jan</a:t>
            </a: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Application Due:  Aug 1-15</a:t>
            </a:r>
          </a:p>
          <a:p>
            <a:pPr marL="0" indent="0">
              <a:buNone/>
            </a:pPr>
            <a:endParaRPr lang="en-US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Reservation Occurs:  Feb, Mar, Apr</a:t>
            </a:r>
          </a:p>
          <a:p>
            <a:pPr marL="0" indent="0">
              <a:buNone/>
            </a:pPr>
            <a:r>
              <a:rPr lang="en-US" sz="2200" dirty="0" smtClean="0">
                <a:cs typeface="Arial" panose="020B0604020202020204" pitchFamily="34" charset="0"/>
              </a:rPr>
              <a:t>Application Due:  Nov 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499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98" y="1289947"/>
            <a:ext cx="442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Items Contained in the Policy</a:t>
            </a:r>
            <a:endParaRPr lang="en-US" sz="2000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98" y="566674"/>
            <a:ext cx="935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Athletic Field &amp; Facility Allocation Policy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37798" y="2167112"/>
            <a:ext cx="6844855" cy="2061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Definition of Terms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Requirement for submittal of team rosters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Insurance requirements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Payment Schedules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Inclement Weather/Field Closure Procedures</a:t>
            </a:r>
          </a:p>
          <a:p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State Laws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Code Conduct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Waiver, Release, Hold Harmless &amp; agreement Not to Sue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Photography/Video Release</a:t>
            </a:r>
          </a:p>
          <a:p>
            <a:endParaRPr lang="en-US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575" y="2966194"/>
            <a:ext cx="10453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 Black" panose="020B0A04020102020204" pitchFamily="34" charset="0"/>
              </a:rPr>
              <a:t>QUESTIONS ?</a:t>
            </a:r>
            <a:endParaRPr lang="en-US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21" y="269176"/>
            <a:ext cx="1045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Athletic Field &amp; Facility Allocation Policy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54321" y="2543746"/>
            <a:ext cx="10987646" cy="30608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cs typeface="Arial" panose="020B0604020202020204" pitchFamily="34" charset="0"/>
              </a:rPr>
              <a:t>Ensure fair and equitable access to our city’s athletic fields and facilities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Developed by staff following parks and recreation industry best practices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Vetted through Parks and Recreation Advisory Committee &amp; approved by our City Council</a:t>
            </a:r>
          </a:p>
          <a:p>
            <a:r>
              <a:rPr lang="en-US" sz="2400" dirty="0" smtClean="0">
                <a:cs typeface="Arial" panose="020B0604020202020204" pitchFamily="34" charset="0"/>
              </a:rPr>
              <a:t>Policy prioritizes need of our residents and community-based organizations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4321" y="992450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98" y="1289947"/>
            <a:ext cx="442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000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798" y="566674"/>
            <a:ext cx="935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Athletic Field &amp; Facility Allocation Policy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37798" y="2167112"/>
            <a:ext cx="6844855" cy="20619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Demand exceeds availability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Policy will ensure a fair and equitable allocation of field space and ensures that SFS residents are prioritized above other non-resident groups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Previously fields were distributed on a first-come, first-served basis</a:t>
            </a:r>
          </a:p>
          <a:p>
            <a:r>
              <a:rPr lang="en-US" sz="2000" smtClean="0">
                <a:solidFill>
                  <a:schemeClr val="bg1"/>
                </a:solidFill>
                <a:cs typeface="Arial" panose="020B0604020202020204" pitchFamily="34" charset="0"/>
              </a:rPr>
              <a:t>The Policy 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aims to prioritize Santa Fe Springs’ residents, where teams/organizations that meet a </a:t>
            </a:r>
            <a:r>
              <a:rPr lang="en-US" sz="2000" b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60%</a:t>
            </a:r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 SFS resident  threshold receive priority usage of fields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Policy establishes different categories for the different types of teams, aimed at prioritizing resident usage</a:t>
            </a:r>
          </a:p>
          <a:p>
            <a:endParaRPr lang="en-US" sz="18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21" y="938769"/>
            <a:ext cx="442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Group Classifications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321" y="138550"/>
            <a:ext cx="1105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Athletic Field &amp; Facility Allocation </a:t>
            </a:r>
            <a:r>
              <a:rPr lang="en-US" sz="3200" b="1" dirty="0" smtClean="0">
                <a:latin typeface="Arial Black" panose="020B0A04020102020204" pitchFamily="34" charset="0"/>
              </a:rPr>
              <a:t>Policy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130809" y="1755622"/>
            <a:ext cx="4190934" cy="45197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1175" indent="-511175">
              <a:buNone/>
              <a:tabLst>
                <a:tab pos="403225" algn="l"/>
              </a:tabLst>
            </a:pPr>
            <a:r>
              <a:rPr lang="en-US" sz="2000" dirty="0" smtClean="0">
                <a:solidFill>
                  <a:srgbClr val="00B0F0"/>
                </a:solidFill>
              </a:rPr>
              <a:t>1.     Activities </a:t>
            </a:r>
            <a:r>
              <a:rPr lang="en-US" sz="2000" dirty="0">
                <a:solidFill>
                  <a:srgbClr val="00B0F0"/>
                </a:solidFill>
              </a:rPr>
              <a:t>or programs conducted and/or  </a:t>
            </a:r>
            <a:r>
              <a:rPr lang="en-US" sz="2000" dirty="0" smtClean="0">
                <a:solidFill>
                  <a:srgbClr val="00B0F0"/>
                </a:solidFill>
              </a:rPr>
              <a:t>sponsored </a:t>
            </a:r>
            <a:r>
              <a:rPr lang="en-US" sz="2000" dirty="0">
                <a:solidFill>
                  <a:srgbClr val="00B0F0"/>
                </a:solidFill>
              </a:rPr>
              <a:t>or co-sponsored by the City of Santa Fe Springs.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2.	Recognized Groups (priority per agreement with the City):</a:t>
            </a:r>
          </a:p>
          <a:p>
            <a:pPr marL="968375" lvl="1" indent="-457200">
              <a:buNone/>
            </a:pPr>
            <a:r>
              <a:rPr lang="en-US" sz="1800" dirty="0">
                <a:solidFill>
                  <a:srgbClr val="00B0F0"/>
                </a:solidFill>
              </a:rPr>
              <a:t>a.	Metropolitan Little League </a:t>
            </a:r>
          </a:p>
          <a:p>
            <a:pPr marL="968375" lvl="1" indent="-457200">
              <a:buNone/>
            </a:pPr>
            <a:r>
              <a:rPr lang="en-US" sz="1800" dirty="0">
                <a:solidFill>
                  <a:srgbClr val="00B0F0"/>
                </a:solidFill>
              </a:rPr>
              <a:t>b.	Norwalk/Santa Fe Springs Saints Football &amp; Cheer 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3.	Schools located within the City of Santa Fe Springs boundaries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4.	Resident Youth Non-Profit Groups (60% residency)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5.	Non-Profit Resident Adult Groups (60% residency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321743" y="1755622"/>
            <a:ext cx="4041743" cy="44035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6263" indent="-576263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6</a:t>
            </a:r>
            <a:r>
              <a:rPr lang="en-US" sz="2000" dirty="0">
                <a:solidFill>
                  <a:srgbClr val="00B0F0"/>
                </a:solidFill>
              </a:rPr>
              <a:t>.	Business Resident Groups (60% residency)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7.	Youth Resident Groups (60% residency)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8.	Adult Resident Groups (60% residency)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9.	Youth Non-Resident, Non-Profit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10.	Youth Non-Resident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11.	Adult Non-Resident, Non-Profit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12.	Adult Non-Resident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13.	All Other Groups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7643" y="1755622"/>
            <a:ext cx="2834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EXAMPLE</a:t>
            </a:r>
          </a:p>
          <a:p>
            <a:pPr marL="576263" indent="-576263" algn="ctr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A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Youth Travel Ball Team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60% SFS Residents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Priority Group #7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B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Youth Travel Ball Team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25% SFS Residents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Priority Group #10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21" y="938769"/>
            <a:ext cx="442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Group Classifications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321" y="138550"/>
            <a:ext cx="1105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Athletic Field &amp; Facility Allocation </a:t>
            </a:r>
            <a:r>
              <a:rPr lang="en-US" sz="3200" b="1" dirty="0" smtClean="0">
                <a:latin typeface="Arial Black" panose="020B0A04020102020204" pitchFamily="34" charset="0"/>
              </a:rPr>
              <a:t>Policy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130809" y="1755622"/>
            <a:ext cx="4190934" cy="45197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1175" indent="-511175">
              <a:buNone/>
              <a:tabLst>
                <a:tab pos="403225" algn="l"/>
              </a:tabLst>
            </a:pPr>
            <a:r>
              <a:rPr lang="en-US" sz="2000" dirty="0" smtClean="0">
                <a:solidFill>
                  <a:srgbClr val="00B0F0"/>
                </a:solidFill>
              </a:rPr>
              <a:t>1.     Activities </a:t>
            </a:r>
            <a:r>
              <a:rPr lang="en-US" sz="2000" dirty="0">
                <a:solidFill>
                  <a:srgbClr val="00B0F0"/>
                </a:solidFill>
              </a:rPr>
              <a:t>or programs conducted and/or  </a:t>
            </a:r>
            <a:r>
              <a:rPr lang="en-US" sz="2000" dirty="0" smtClean="0">
                <a:solidFill>
                  <a:srgbClr val="00B0F0"/>
                </a:solidFill>
              </a:rPr>
              <a:t>sponsored </a:t>
            </a:r>
            <a:r>
              <a:rPr lang="en-US" sz="2000" dirty="0">
                <a:solidFill>
                  <a:srgbClr val="00B0F0"/>
                </a:solidFill>
              </a:rPr>
              <a:t>or co-sponsored by the City of Santa Fe Springs.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2.	Recognized Groups (priority per agreement with the City):</a:t>
            </a:r>
          </a:p>
          <a:p>
            <a:pPr marL="968375" lvl="1" indent="-457200">
              <a:buNone/>
            </a:pPr>
            <a:r>
              <a:rPr lang="en-US" sz="1800" dirty="0">
                <a:solidFill>
                  <a:srgbClr val="00B0F0"/>
                </a:solidFill>
              </a:rPr>
              <a:t>a.	Metropolitan Little League </a:t>
            </a:r>
          </a:p>
          <a:p>
            <a:pPr marL="968375" lvl="1" indent="-457200">
              <a:buNone/>
            </a:pPr>
            <a:r>
              <a:rPr lang="en-US" sz="1800" dirty="0">
                <a:solidFill>
                  <a:srgbClr val="00B0F0"/>
                </a:solidFill>
              </a:rPr>
              <a:t>b.	Norwalk/Santa Fe Springs Saints Football &amp; Cheer 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3.	Schools located within the City of Santa Fe Springs boundaries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4.	Resident Youth Non-Profit Groups (60% residency)</a:t>
            </a:r>
          </a:p>
          <a:p>
            <a:pPr marL="511175" indent="-511175">
              <a:buNone/>
            </a:pPr>
            <a:r>
              <a:rPr lang="en-US" sz="2000" dirty="0">
                <a:solidFill>
                  <a:srgbClr val="00B0F0"/>
                </a:solidFill>
              </a:rPr>
              <a:t>5.	Non-Profit Resident Adult Groups (60% residency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4321743" y="1755622"/>
            <a:ext cx="4041743" cy="44035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6263" indent="-576263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6</a:t>
            </a:r>
            <a:r>
              <a:rPr lang="en-US" sz="2000" dirty="0">
                <a:solidFill>
                  <a:srgbClr val="00B0F0"/>
                </a:solidFill>
              </a:rPr>
              <a:t>.	Business Resident Groups (60% residency)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7.	Youth Resident Groups (60% residency)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8.	Adult Resident Groups (60% residency)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9.	Youth Non-Resident, Non-Profit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10.	Youth Non-Resident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11.	Adult Non-Resident, Non-Profit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12.	Adult Non-Resident Groups</a:t>
            </a:r>
          </a:p>
          <a:p>
            <a:pPr marL="576263" indent="-576263">
              <a:buNone/>
            </a:pPr>
            <a:r>
              <a:rPr lang="en-US" sz="2000" dirty="0">
                <a:solidFill>
                  <a:srgbClr val="00B0F0"/>
                </a:solidFill>
              </a:rPr>
              <a:t>13.	All Other Groups</a:t>
            </a:r>
          </a:p>
        </p:txBody>
      </p:sp>
      <p:sp>
        <p:nvSpPr>
          <p:cNvPr id="2" name="Rectangle 1"/>
          <p:cNvSpPr/>
          <p:nvPr/>
        </p:nvSpPr>
        <p:spPr>
          <a:xfrm>
            <a:off x="8807643" y="1755622"/>
            <a:ext cx="28342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EXAMPLE</a:t>
            </a:r>
          </a:p>
          <a:p>
            <a:pPr marL="576263" indent="-576263" algn="ctr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A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Youth Travel Ball Team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60% SFS Residents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Priority Group #7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B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Youth Travel Ball Team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80% SFS Residents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Priority Group #7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21" y="938769"/>
            <a:ext cx="442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Allocation Formula</a:t>
            </a:r>
            <a:endParaRPr lang="en-US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321" y="138550"/>
            <a:ext cx="11052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Athletic Field &amp; Facility Allocation </a:t>
            </a:r>
            <a:r>
              <a:rPr lang="en-US" sz="3200" b="1" dirty="0" smtClean="0">
                <a:latin typeface="Arial Black" panose="020B0A04020102020204" pitchFamily="34" charset="0"/>
              </a:rPr>
              <a:t>Policy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07643" y="1755622"/>
            <a:ext cx="28342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EXAMPLE</a:t>
            </a:r>
          </a:p>
          <a:p>
            <a:pPr marL="576263" indent="-576263" algn="ctr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A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Youth Travel Ball Team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60% SFS Residents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6 of 10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Priority Group #7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B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Youth Travel Ball Team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80% SFS Residents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40 of 50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Priority Group #7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5197" y="1755622"/>
            <a:ext cx="73740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EXAMPLE</a:t>
            </a:r>
          </a:p>
          <a:p>
            <a:pPr marL="576263" indent="-576263" algn="ctr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A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6 SFS residents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Team B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40 SFS residents</a:t>
            </a:r>
          </a:p>
          <a:p>
            <a:pPr marL="576263" indent="-576263"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b="1" u="sng" dirty="0" smtClean="0">
                <a:solidFill>
                  <a:srgbClr val="00B0F0"/>
                </a:solidFill>
              </a:rPr>
              <a:t>Allocation Formula</a:t>
            </a:r>
            <a:endParaRPr lang="en-US" b="1" u="sng" dirty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 Sum of SFS Residents = % of Time Allocated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Team # of SFS Residents ÷ Sum of SFS Residents</a:t>
            </a:r>
          </a:p>
          <a:p>
            <a:pPr marL="576263" indent="-576263" algn="ctr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6 + 40 = 46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6 ÷ 46 = 13%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40 ÷ 46 = 87%</a:t>
            </a:r>
          </a:p>
          <a:p>
            <a:pPr marL="576263" indent="-576263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Team A Usage Time:  6 / 46 = 13%</a:t>
            </a:r>
          </a:p>
          <a:p>
            <a:pPr marL="576263" indent="-576263"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Team B Usage Time:  87%</a:t>
            </a:r>
          </a:p>
        </p:txBody>
      </p:sp>
    </p:spTree>
    <p:extLst>
      <p:ext uri="{BB962C8B-B14F-4D97-AF65-F5344CB8AC3E}">
        <p14:creationId xmlns:p14="http://schemas.microsoft.com/office/powerpoint/2010/main" val="121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321" y="992450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88" y="187435"/>
            <a:ext cx="5165793" cy="6532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266" y="187435"/>
            <a:ext cx="5142228" cy="65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21" y="269176"/>
            <a:ext cx="1045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Athletic Field &amp; Facility Allocation Policy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33149" y="3360834"/>
            <a:ext cx="5966051" cy="17376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>
                <a:cs typeface="Arial" panose="020B0604020202020204" pitchFamily="34" charset="0"/>
              </a:rPr>
              <a:t>https://www.santafesprings.org/departments/community_services/facility_reservations/athletic_fields.php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4321" y="992450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036" y="1837277"/>
            <a:ext cx="5541819" cy="34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321" y="269176"/>
            <a:ext cx="10453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Athletic Field &amp; Facility Allocation Policy</a:t>
            </a: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370094" y="2206288"/>
            <a:ext cx="5411050" cy="4074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u="sng" dirty="0" smtClean="0">
                <a:cs typeface="Arial" panose="020B0604020202020204" pitchFamily="34" charset="0"/>
              </a:rPr>
              <a:t>Previous Process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Reservation Occurs:  Jan-Jun 2024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Application Due:  Jul 2023</a:t>
            </a:r>
          </a:p>
          <a:p>
            <a:pPr marL="0" indent="0">
              <a:buNone/>
            </a:pPr>
            <a:endParaRPr lang="en-US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Reservation Occurs:  Jul-Dec 2024</a:t>
            </a:r>
          </a:p>
          <a:p>
            <a:pPr marL="0" indent="0">
              <a:buNone/>
            </a:pPr>
            <a:r>
              <a:rPr lang="en-US" sz="2400" dirty="0" smtClean="0">
                <a:cs typeface="Arial" panose="020B0604020202020204" pitchFamily="34" charset="0"/>
              </a:rPr>
              <a:t>Application Due:  Jan 2024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4321" y="992450"/>
            <a:ext cx="2890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  <a:endParaRPr lang="en-US" sz="2400" i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596</Words>
  <Application>Microsoft Office PowerPoint</Application>
  <PresentationFormat>Widescreen</PresentationFormat>
  <Paragraphs>174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Lorean Bautista</dc:creator>
  <cp:lastModifiedBy>Jocelyn Uribe</cp:lastModifiedBy>
  <cp:revision>41</cp:revision>
  <dcterms:created xsi:type="dcterms:W3CDTF">2023-11-03T00:29:40Z</dcterms:created>
  <dcterms:modified xsi:type="dcterms:W3CDTF">2024-04-29T23:41:37Z</dcterms:modified>
</cp:coreProperties>
</file>